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7" r:id="rId9"/>
    <p:sldId id="268" r:id="rId1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191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1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B1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2286000" y="-2286000"/>
            <a:ext cx="6400800" cy="6400800"/>
          </a:xfrm>
          <a:prstGeom prst="ellipse">
            <a:avLst/>
          </a:prstGeom>
          <a:solidFill>
            <a:srgbClr val="12325A"/>
          </a:solidFill>
          <a:ln/>
        </p:spPr>
      </p:sp>
      <p:sp>
        <p:nvSpPr>
          <p:cNvPr id="3" name="Shape 1"/>
          <p:cNvSpPr/>
          <p:nvPr/>
        </p:nvSpPr>
        <p:spPr>
          <a:xfrm>
            <a:off x="8534095" y="3200400"/>
            <a:ext cx="7315200" cy="7315200"/>
          </a:xfrm>
          <a:prstGeom prst="ellipse">
            <a:avLst/>
          </a:prstGeom>
          <a:solidFill>
            <a:srgbClr val="1E5A8A">
              <a:alpha val="30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731520" y="64008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8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ЗАЩИТА </a:t>
            </a:r>
            <a:r>
              <a:rPr lang="ru-RU" sz="1400" b="1" kern="0" spc="8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ДИПЛОМНОЙ</a:t>
            </a:r>
            <a:r>
              <a:rPr lang="en-US" sz="1300" b="1" kern="0" spc="8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РАБОТЫ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31520" y="1078992"/>
            <a:ext cx="548640" cy="0"/>
          </a:xfrm>
          <a:prstGeom prst="line">
            <a:avLst/>
          </a:prstGeom>
          <a:noFill/>
          <a:ln w="38100">
            <a:solidFill>
              <a:srgbClr val="FF7A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520" y="1463040"/>
            <a:ext cx="109728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</a:t>
            </a:r>
            <a:endParaRPr lang="en-US" sz="8000" dirty="0"/>
          </a:p>
        </p:txBody>
      </p:sp>
      <p:sp>
        <p:nvSpPr>
          <p:cNvPr id="9" name="Text 7"/>
          <p:cNvSpPr/>
          <p:nvPr/>
        </p:nvSpPr>
        <p:spPr>
          <a:xfrm>
            <a:off x="731520" y="3657600"/>
            <a:ext cx="10515600" cy="10058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8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Настольное приложение для автоматизированного захвата экрана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генерацией описаний через Google Gemini и вставкой в Microsoft Word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31520" y="512064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СТУДЕНТ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4526280" y="512064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ГРУППА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8321040" y="512064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РУКОВОДИТЕЛЬ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731520" y="5413248"/>
            <a:ext cx="3657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Фёдорков Фёдор Геннадьевич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4526280" y="5413248"/>
            <a:ext cx="3657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ИС50-11/3-23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321040" y="5413248"/>
            <a:ext cx="3657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Прищеп В. С.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731520" y="5833872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ИС-разработка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526280" y="5833872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очная форма обучения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8321040" y="5833872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преподаватель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731520" y="635508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Специальность 09.02.07 Информационные системы и программирование   ·   Московский приборостроительный техникум · РЭУ им. Г. В. Плеханова   ·   2026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Введение и предметная область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АКТУАЛЬНОСТЬ И ЦЕЛЬ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02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02920" y="1554480"/>
            <a:ext cx="73152" cy="146304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8" name="Text 6"/>
          <p:cNvSpPr/>
          <p:nvPr/>
        </p:nvSpPr>
        <p:spPr>
          <a:xfrm>
            <a:off x="777240" y="1508760"/>
            <a:ext cx="10972800" cy="1554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Создание технической документации с большим количеством скриншотов — рутинная задача, требующая ручного формирования описаний, нумерации рисунков и их вставки в Word.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02920" y="320040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СУЩЕСТВУЮЩИЕ РЕШЕНИЯ И ИХ ОГРАНИЧЕНИЯ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502920" y="3611880"/>
            <a:ext cx="3611880" cy="246888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02920" y="3611880"/>
            <a:ext cx="3611880" cy="502920"/>
          </a:xfrm>
          <a:prstGeom prst="rect">
            <a:avLst/>
          </a:prstGeom>
          <a:solidFill>
            <a:srgbClr val="0B1F3A"/>
          </a:solidFill>
          <a:ln/>
        </p:spPr>
      </p:sp>
      <p:sp>
        <p:nvSpPr>
          <p:cNvPr id="12" name="Text 10"/>
          <p:cNvSpPr/>
          <p:nvPr/>
        </p:nvSpPr>
        <p:spPr>
          <a:xfrm>
            <a:off x="731520" y="3611880"/>
            <a:ext cx="3246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Snipping Tool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2743200" y="3611880"/>
            <a:ext cx="11887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Windows 11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731520" y="42519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ВОЗМОЖНОСТИ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731520" y="44805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Захват экрана,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базовая разметка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731520" y="51663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ОГРАНИЧЕНИЯ</a:t>
            </a:r>
            <a:endParaRPr lang="en-US" sz="900" dirty="0"/>
          </a:p>
        </p:txBody>
      </p:sp>
      <p:sp>
        <p:nvSpPr>
          <p:cNvPr id="17" name="Text 15"/>
          <p:cNvSpPr/>
          <p:nvPr/>
        </p:nvSpPr>
        <p:spPr>
          <a:xfrm>
            <a:off x="731520" y="53949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Нет интеграции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Word, нет ИИ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4297680" y="3611880"/>
            <a:ext cx="3611880" cy="246888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4297680" y="3611880"/>
            <a:ext cx="3611880" cy="502920"/>
          </a:xfrm>
          <a:prstGeom prst="rect">
            <a:avLst/>
          </a:prstGeom>
          <a:solidFill>
            <a:srgbClr val="0B1F3A"/>
          </a:solidFill>
          <a:ln/>
        </p:spPr>
      </p:sp>
      <p:sp>
        <p:nvSpPr>
          <p:cNvPr id="20" name="Text 18"/>
          <p:cNvSpPr/>
          <p:nvPr/>
        </p:nvSpPr>
        <p:spPr>
          <a:xfrm>
            <a:off x="4526280" y="3611880"/>
            <a:ext cx="3246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Greenshot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6537960" y="3611880"/>
            <a:ext cx="11887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1.2.10.6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4526280" y="42519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ВОЗМОЖНОСТИ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4526280" y="44805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Расширенный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редактор аннотаций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4526280" y="51663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ОГРАНИЧЕНИЯ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4526280" y="53949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Ручная вставка,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нет генерации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8092440" y="3611880"/>
            <a:ext cx="3611880" cy="246888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8092440" y="3611880"/>
            <a:ext cx="3611880" cy="502920"/>
          </a:xfrm>
          <a:prstGeom prst="rect">
            <a:avLst/>
          </a:prstGeom>
          <a:solidFill>
            <a:srgbClr val="0B1F3A"/>
          </a:solidFill>
          <a:ln/>
        </p:spPr>
      </p:sp>
      <p:sp>
        <p:nvSpPr>
          <p:cNvPr id="28" name="Text 26"/>
          <p:cNvSpPr/>
          <p:nvPr/>
        </p:nvSpPr>
        <p:spPr>
          <a:xfrm>
            <a:off x="8321040" y="3611880"/>
            <a:ext cx="32461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Loom · ScreenPal</a:t>
            </a:r>
            <a:endParaRPr lang="en-US" sz="1700" dirty="0"/>
          </a:p>
        </p:txBody>
      </p:sp>
      <p:sp>
        <p:nvSpPr>
          <p:cNvPr id="29" name="Text 27"/>
          <p:cNvSpPr/>
          <p:nvPr/>
        </p:nvSpPr>
        <p:spPr>
          <a:xfrm>
            <a:off x="10332720" y="3611880"/>
            <a:ext cx="11887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облако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8321040" y="42519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ВОЗМОЖНОСТИ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8321040" y="44805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Запись видео,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облачное хранилище</a:t>
            </a:r>
            <a:endParaRPr lang="en-US" sz="1200" dirty="0"/>
          </a:p>
        </p:txBody>
      </p:sp>
      <p:sp>
        <p:nvSpPr>
          <p:cNvPr id="32" name="Text 30"/>
          <p:cNvSpPr/>
          <p:nvPr/>
        </p:nvSpPr>
        <p:spPr>
          <a:xfrm>
            <a:off x="8321040" y="5166360"/>
            <a:ext cx="31546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●  ОГРАНИЧЕНИЯ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8321040" y="5394960"/>
            <a:ext cx="31546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 работают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 Word-документами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502920" y="6126480"/>
            <a:ext cx="11155680" cy="4572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35" name="Text 33"/>
          <p:cNvSpPr/>
          <p:nvPr/>
        </p:nvSpPr>
        <p:spPr>
          <a:xfrm>
            <a:off x="502920" y="6199632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ВЫВОД</a:t>
            </a:r>
            <a:endParaRPr lang="en-US" sz="1000" dirty="0"/>
          </a:p>
        </p:txBody>
      </p:sp>
      <p:sp>
        <p:nvSpPr>
          <p:cNvPr id="36" name="Text 34"/>
          <p:cNvSpPr/>
          <p:nvPr/>
        </p:nvSpPr>
        <p:spPr>
          <a:xfrm>
            <a:off x="1691640" y="6181344"/>
            <a:ext cx="10058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Ни одно из решений не сочетает быстрый захват, генерацию описаний нейросетью и прямую вставку в Word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Постановка задачи и актуальность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АКТУАЛЬНОСТЬ И ЦЕЛЬ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03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02920" y="1463040"/>
            <a:ext cx="11155680" cy="1143000"/>
          </a:xfrm>
          <a:prstGeom prst="roundRect">
            <a:avLst>
              <a:gd name="adj" fmla="val 8000"/>
            </a:avLst>
          </a:prstGeom>
          <a:solidFill>
            <a:srgbClr val="0B1F3A"/>
          </a:solidFill>
          <a:ln/>
          <a:effectLst>
            <a:outerShdw blurRad="228600" dist="50800" dir="5400000" algn="bl" rotWithShape="0">
              <a:srgbClr val="0A1828">
                <a:alpha val="8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22960" y="155448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ЦЕЛЬ ПРОЕКТА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822960" y="1828800"/>
            <a:ext cx="10515600" cy="7772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Разработать настольное приложение, объединяющее быстрый захват экрана, автогенерацию описаний нейросетью Google Gemini и автоматическую вставку рисунков в Microsoft Word с подписями по ГОСТ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02920" y="278892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АКТУАЛЬНОСТЬ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502920" y="3154680"/>
            <a:ext cx="265176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685800" y="3246120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30%</a:t>
            </a:r>
            <a:endParaRPr lang="en-US" sz="3800" dirty="0"/>
          </a:p>
        </p:txBody>
      </p:sp>
      <p:sp>
        <p:nvSpPr>
          <p:cNvPr id="13" name="Text 11"/>
          <p:cNvSpPr/>
          <p:nvPr/>
        </p:nvSpPr>
        <p:spPr>
          <a:xfrm>
            <a:off x="685800" y="3931920"/>
            <a:ext cx="2286000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рабочего времени уходит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оформление документации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3314700" y="3154680"/>
            <a:ext cx="265176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497580" y="3246120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60%</a:t>
            </a:r>
            <a:endParaRPr lang="en-US" sz="3800" dirty="0"/>
          </a:p>
        </p:txBody>
      </p:sp>
      <p:sp>
        <p:nvSpPr>
          <p:cNvPr id="16" name="Text 14"/>
          <p:cNvSpPr/>
          <p:nvPr/>
        </p:nvSpPr>
        <p:spPr>
          <a:xfrm>
            <a:off x="3497580" y="3931920"/>
            <a:ext cx="2286000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технических документов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содержат скриншоты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6126480" y="3154680"/>
            <a:ext cx="265176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6309360" y="3246120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5+</a:t>
            </a:r>
            <a:endParaRPr lang="en-US" sz="3800" dirty="0"/>
          </a:p>
        </p:txBody>
      </p:sp>
      <p:sp>
        <p:nvSpPr>
          <p:cNvPr id="19" name="Text 17"/>
          <p:cNvSpPr/>
          <p:nvPr/>
        </p:nvSpPr>
        <p:spPr>
          <a:xfrm>
            <a:off x="6309360" y="3931920"/>
            <a:ext cx="2286000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ручных операций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один рисунок в Word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8938260" y="3154680"/>
            <a:ext cx="265176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9121140" y="3246120"/>
            <a:ext cx="2286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8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</a:t>
            </a:r>
            <a:endParaRPr lang="en-US" sz="3800" dirty="0"/>
          </a:p>
        </p:txBody>
      </p:sp>
      <p:sp>
        <p:nvSpPr>
          <p:cNvPr id="22" name="Text 20"/>
          <p:cNvSpPr/>
          <p:nvPr/>
        </p:nvSpPr>
        <p:spPr>
          <a:xfrm>
            <a:off x="9121140" y="3931920"/>
            <a:ext cx="2286000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решений с интеграцией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Gemini API + Word COM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502920" y="475488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ЗАДАЧИ ПРОЕКТА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502920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1097280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26" name="Text 24"/>
          <p:cNvSpPr/>
          <p:nvPr/>
        </p:nvSpPr>
        <p:spPr>
          <a:xfrm>
            <a:off x="1097280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548640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Анализ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предметной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области</a:t>
            </a:r>
            <a:endParaRPr lang="en-US" sz="1000" dirty="0"/>
          </a:p>
        </p:txBody>
      </p:sp>
      <p:sp>
        <p:nvSpPr>
          <p:cNvPr id="28" name="Shape 26"/>
          <p:cNvSpPr/>
          <p:nvPr/>
        </p:nvSpPr>
        <p:spPr>
          <a:xfrm>
            <a:off x="2107692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9" name="Shape 27"/>
          <p:cNvSpPr/>
          <p:nvPr/>
        </p:nvSpPr>
        <p:spPr>
          <a:xfrm>
            <a:off x="2702052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30" name="Text 28"/>
          <p:cNvSpPr/>
          <p:nvPr/>
        </p:nvSpPr>
        <p:spPr>
          <a:xfrm>
            <a:off x="2702052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2153412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Архитектура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9-уровневая</a:t>
            </a:r>
            <a:endParaRPr lang="en-US" sz="1000" dirty="0"/>
          </a:p>
        </p:txBody>
      </p:sp>
      <p:sp>
        <p:nvSpPr>
          <p:cNvPr id="32" name="Shape 30"/>
          <p:cNvSpPr/>
          <p:nvPr/>
        </p:nvSpPr>
        <p:spPr>
          <a:xfrm>
            <a:off x="3712464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4306824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34" name="Text 32"/>
          <p:cNvSpPr/>
          <p:nvPr/>
        </p:nvSpPr>
        <p:spPr>
          <a:xfrm>
            <a:off x="4306824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3758184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Захват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экрана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WinAPI</a:t>
            </a:r>
            <a:endParaRPr lang="en-US" sz="1000" dirty="0"/>
          </a:p>
        </p:txBody>
      </p:sp>
      <p:sp>
        <p:nvSpPr>
          <p:cNvPr id="36" name="Shape 34"/>
          <p:cNvSpPr/>
          <p:nvPr/>
        </p:nvSpPr>
        <p:spPr>
          <a:xfrm>
            <a:off x="5317236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7" name="Shape 35"/>
          <p:cNvSpPr/>
          <p:nvPr/>
        </p:nvSpPr>
        <p:spPr>
          <a:xfrm>
            <a:off x="5911596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38" name="Text 36"/>
          <p:cNvSpPr/>
          <p:nvPr/>
        </p:nvSpPr>
        <p:spPr>
          <a:xfrm>
            <a:off x="5911596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5362956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Редактор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аннотаций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Direct2D</a:t>
            </a:r>
            <a:endParaRPr lang="en-US" sz="1000" dirty="0"/>
          </a:p>
        </p:txBody>
      </p:sp>
      <p:sp>
        <p:nvSpPr>
          <p:cNvPr id="40" name="Shape 38"/>
          <p:cNvSpPr/>
          <p:nvPr/>
        </p:nvSpPr>
        <p:spPr>
          <a:xfrm>
            <a:off x="6922008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41" name="Shape 39"/>
          <p:cNvSpPr/>
          <p:nvPr/>
        </p:nvSpPr>
        <p:spPr>
          <a:xfrm>
            <a:off x="7516368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42" name="Text 40"/>
          <p:cNvSpPr/>
          <p:nvPr/>
        </p:nvSpPr>
        <p:spPr>
          <a:xfrm>
            <a:off x="7516368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300" dirty="0"/>
          </a:p>
        </p:txBody>
      </p:sp>
      <p:sp>
        <p:nvSpPr>
          <p:cNvPr id="43" name="Text 41"/>
          <p:cNvSpPr/>
          <p:nvPr/>
        </p:nvSpPr>
        <p:spPr>
          <a:xfrm>
            <a:off x="6967728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Gemini API</a:t>
            </a:r>
            <a:endParaRPr lang="en-US" sz="1000" dirty="0"/>
          </a:p>
        </p:txBody>
      </p:sp>
      <p:sp>
        <p:nvSpPr>
          <p:cNvPr id="44" name="Shape 42"/>
          <p:cNvSpPr/>
          <p:nvPr/>
        </p:nvSpPr>
        <p:spPr>
          <a:xfrm>
            <a:off x="8526780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45" name="Shape 43"/>
          <p:cNvSpPr/>
          <p:nvPr/>
        </p:nvSpPr>
        <p:spPr>
          <a:xfrm>
            <a:off x="9121140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46" name="Text 44"/>
          <p:cNvSpPr/>
          <p:nvPr/>
        </p:nvSpPr>
        <p:spPr>
          <a:xfrm>
            <a:off x="9121140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300" dirty="0"/>
          </a:p>
        </p:txBody>
      </p:sp>
      <p:sp>
        <p:nvSpPr>
          <p:cNvPr id="47" name="Text 45"/>
          <p:cNvSpPr/>
          <p:nvPr/>
        </p:nvSpPr>
        <p:spPr>
          <a:xfrm>
            <a:off x="8572500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Microsoft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Word</a:t>
            </a:r>
            <a:endParaRPr lang="en-US" sz="1000" dirty="0"/>
          </a:p>
        </p:txBody>
      </p:sp>
      <p:sp>
        <p:nvSpPr>
          <p:cNvPr id="48" name="Shape 46"/>
          <p:cNvSpPr/>
          <p:nvPr/>
        </p:nvSpPr>
        <p:spPr>
          <a:xfrm>
            <a:off x="10131552" y="5120640"/>
            <a:ext cx="1517904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49" name="Shape 47"/>
          <p:cNvSpPr/>
          <p:nvPr/>
        </p:nvSpPr>
        <p:spPr>
          <a:xfrm>
            <a:off x="10725912" y="5257800"/>
            <a:ext cx="329184" cy="329184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50" name="Text 48"/>
          <p:cNvSpPr/>
          <p:nvPr/>
        </p:nvSpPr>
        <p:spPr>
          <a:xfrm>
            <a:off x="10725912" y="5257800"/>
            <a:ext cx="329184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1300" dirty="0"/>
          </a:p>
        </p:txBody>
      </p:sp>
      <p:sp>
        <p:nvSpPr>
          <p:cNvPr id="51" name="Text 49"/>
          <p:cNvSpPr/>
          <p:nvPr/>
        </p:nvSpPr>
        <p:spPr>
          <a:xfrm>
            <a:off x="10177272" y="5669280"/>
            <a:ext cx="1426464" cy="640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Тестирование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 отладка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Требования к разработке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МЕТОДЫ И ТЕХНОЛОГИИ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04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02920" y="1554480"/>
            <a:ext cx="5440680" cy="3931920"/>
          </a:xfrm>
          <a:prstGeom prst="roundRect">
            <a:avLst>
              <a:gd name="adj" fmla="val 1860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02920" y="1554480"/>
            <a:ext cx="73152" cy="393192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9" name="Text 7"/>
          <p:cNvSpPr/>
          <p:nvPr/>
        </p:nvSpPr>
        <p:spPr>
          <a:xfrm>
            <a:off x="777240" y="1737360"/>
            <a:ext cx="4572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ФУНКЦИОНАЛЬНЫЕ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777240" y="2011680"/>
            <a:ext cx="4572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Что приложение делает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914400" y="26974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12" name="Text 10"/>
          <p:cNvSpPr/>
          <p:nvPr/>
        </p:nvSpPr>
        <p:spPr>
          <a:xfrm>
            <a:off x="914400" y="26517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1280160" y="26060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Быстрый захват по горячей клавише Alt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914400" y="31546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15" name="Text 13"/>
          <p:cNvSpPr/>
          <p:nvPr/>
        </p:nvSpPr>
        <p:spPr>
          <a:xfrm>
            <a:off x="914400" y="31089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1280160" y="30632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Интеллектуальное выделение (Sobel + BFS)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914400" y="36118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18" name="Text 16"/>
          <p:cNvSpPr/>
          <p:nvPr/>
        </p:nvSpPr>
        <p:spPr>
          <a:xfrm>
            <a:off x="914400" y="35661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1280160" y="35204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Графический редактор аннотаций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914400" y="40690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21" name="Text 19"/>
          <p:cNvSpPr/>
          <p:nvPr/>
        </p:nvSpPr>
        <p:spPr>
          <a:xfrm>
            <a:off x="914400" y="40233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1280160" y="39776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Автогенерация описаний через Gemini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914400" y="45262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24" name="Text 22"/>
          <p:cNvSpPr/>
          <p:nvPr/>
        </p:nvSpPr>
        <p:spPr>
          <a:xfrm>
            <a:off x="914400" y="44805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1280160" y="44348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Автовставка изображений в Word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914400" y="4983480"/>
            <a:ext cx="201168" cy="201168"/>
          </a:xfrm>
          <a:prstGeom prst="ellipse">
            <a:avLst/>
          </a:prstGeom>
          <a:solidFill>
            <a:srgbClr val="1E5A8A"/>
          </a:solidFill>
          <a:ln/>
        </p:spPr>
      </p:sp>
      <p:sp>
        <p:nvSpPr>
          <p:cNvPr id="27" name="Text 25"/>
          <p:cNvSpPr/>
          <p:nvPr/>
        </p:nvSpPr>
        <p:spPr>
          <a:xfrm>
            <a:off x="914400" y="49377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1280160" y="4892040"/>
            <a:ext cx="4526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Автокоррекция русскоязычного текста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6263640" y="1554480"/>
            <a:ext cx="5440680" cy="3931920"/>
          </a:xfrm>
          <a:prstGeom prst="roundRect">
            <a:avLst>
              <a:gd name="adj" fmla="val 1860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6263640" y="1554480"/>
            <a:ext cx="73152" cy="393192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31" name="Text 29"/>
          <p:cNvSpPr/>
          <p:nvPr/>
        </p:nvSpPr>
        <p:spPr>
          <a:xfrm>
            <a:off x="6537960" y="1737360"/>
            <a:ext cx="4572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НЕФУНКЦИОНАЛЬНЫЕ</a:t>
            </a:r>
            <a:endParaRPr lang="en-US" sz="1100" dirty="0"/>
          </a:p>
        </p:txBody>
      </p:sp>
      <p:sp>
        <p:nvSpPr>
          <p:cNvPr id="32" name="Text 30"/>
          <p:cNvSpPr/>
          <p:nvPr/>
        </p:nvSpPr>
        <p:spPr>
          <a:xfrm>
            <a:off x="6537960" y="2011680"/>
            <a:ext cx="4572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Каким должно быть</a:t>
            </a:r>
            <a:endParaRPr lang="en-US" sz="2000" dirty="0"/>
          </a:p>
        </p:txBody>
      </p:sp>
      <p:sp>
        <p:nvSpPr>
          <p:cNvPr id="33" name="Shape 31"/>
          <p:cNvSpPr/>
          <p:nvPr/>
        </p:nvSpPr>
        <p:spPr>
          <a:xfrm>
            <a:off x="6675120" y="26974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34" name="Text 32"/>
          <p:cNvSpPr/>
          <p:nvPr/>
        </p:nvSpPr>
        <p:spPr>
          <a:xfrm>
            <a:off x="6675120" y="26517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35" name="Text 33"/>
          <p:cNvSpPr/>
          <p:nvPr/>
        </p:nvSpPr>
        <p:spPr>
          <a:xfrm>
            <a:off x="7040880" y="26060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Windows 7 SP1 ÷ Windows 11</a:t>
            </a:r>
            <a:endParaRPr lang="en-US" sz="1400" dirty="0"/>
          </a:p>
        </p:txBody>
      </p:sp>
      <p:sp>
        <p:nvSpPr>
          <p:cNvPr id="36" name="Shape 34"/>
          <p:cNvSpPr/>
          <p:nvPr/>
        </p:nvSpPr>
        <p:spPr>
          <a:xfrm>
            <a:off x="6675120" y="31546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37" name="Text 35"/>
          <p:cNvSpPr/>
          <p:nvPr/>
        </p:nvSpPr>
        <p:spPr>
          <a:xfrm>
            <a:off x="6675120" y="31089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38" name="Text 36"/>
          <p:cNvSpPr/>
          <p:nvPr/>
        </p:nvSpPr>
        <p:spPr>
          <a:xfrm>
            <a:off x="7040880" y="30632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Время отклика &lt; 100 мс</a:t>
            </a:r>
            <a:endParaRPr lang="en-US" sz="1400" dirty="0"/>
          </a:p>
        </p:txBody>
      </p:sp>
      <p:sp>
        <p:nvSpPr>
          <p:cNvPr id="39" name="Shape 37"/>
          <p:cNvSpPr/>
          <p:nvPr/>
        </p:nvSpPr>
        <p:spPr>
          <a:xfrm>
            <a:off x="6675120" y="36118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40" name="Text 38"/>
          <p:cNvSpPr/>
          <p:nvPr/>
        </p:nvSpPr>
        <p:spPr>
          <a:xfrm>
            <a:off x="6675120" y="35661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41" name="Text 39"/>
          <p:cNvSpPr/>
          <p:nvPr/>
        </p:nvSpPr>
        <p:spPr>
          <a:xfrm>
            <a:off x="7040880" y="35204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Работа без внешних зависимостей</a:t>
            </a:r>
            <a:endParaRPr lang="en-US" sz="1400" dirty="0"/>
          </a:p>
        </p:txBody>
      </p:sp>
      <p:sp>
        <p:nvSpPr>
          <p:cNvPr id="42" name="Shape 40"/>
          <p:cNvSpPr/>
          <p:nvPr/>
        </p:nvSpPr>
        <p:spPr>
          <a:xfrm>
            <a:off x="6675120" y="40690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43" name="Text 41"/>
          <p:cNvSpPr/>
          <p:nvPr/>
        </p:nvSpPr>
        <p:spPr>
          <a:xfrm>
            <a:off x="6675120" y="40233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44" name="Text 42"/>
          <p:cNvSpPr/>
          <p:nvPr/>
        </p:nvSpPr>
        <p:spPr>
          <a:xfrm>
            <a:off x="7040880" y="39776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.NET Framework 4.0 совместимость</a:t>
            </a:r>
            <a:endParaRPr lang="en-US" sz="1400" dirty="0"/>
          </a:p>
        </p:txBody>
      </p:sp>
      <p:sp>
        <p:nvSpPr>
          <p:cNvPr id="45" name="Shape 43"/>
          <p:cNvSpPr/>
          <p:nvPr/>
        </p:nvSpPr>
        <p:spPr>
          <a:xfrm>
            <a:off x="6675120" y="45262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46" name="Text 44"/>
          <p:cNvSpPr/>
          <p:nvPr/>
        </p:nvSpPr>
        <p:spPr>
          <a:xfrm>
            <a:off x="6675120" y="44805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47" name="Text 45"/>
          <p:cNvSpPr/>
          <p:nvPr/>
        </p:nvSpPr>
        <p:spPr>
          <a:xfrm>
            <a:off x="7040880" y="44348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Защита от программных нажатий</a:t>
            </a:r>
            <a:endParaRPr lang="en-US" sz="1400" dirty="0"/>
          </a:p>
        </p:txBody>
      </p:sp>
      <p:sp>
        <p:nvSpPr>
          <p:cNvPr id="48" name="Shape 46"/>
          <p:cNvSpPr/>
          <p:nvPr/>
        </p:nvSpPr>
        <p:spPr>
          <a:xfrm>
            <a:off x="6675120" y="4983480"/>
            <a:ext cx="201168" cy="201168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49" name="Text 47"/>
          <p:cNvSpPr/>
          <p:nvPr/>
        </p:nvSpPr>
        <p:spPr>
          <a:xfrm>
            <a:off x="6675120" y="4937760"/>
            <a:ext cx="20116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100" dirty="0"/>
          </a:p>
        </p:txBody>
      </p:sp>
      <p:sp>
        <p:nvSpPr>
          <p:cNvPr id="50" name="Text 48"/>
          <p:cNvSpPr/>
          <p:nvPr/>
        </p:nvSpPr>
        <p:spPr>
          <a:xfrm>
            <a:off x="7040880" y="4892040"/>
            <a:ext cx="3383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Локальное хранение настроек</a:t>
            </a:r>
            <a:endParaRPr lang="en-US" sz="1400" dirty="0"/>
          </a:p>
        </p:txBody>
      </p:sp>
      <p:sp>
        <p:nvSpPr>
          <p:cNvPr id="51" name="Shape 49"/>
          <p:cNvSpPr/>
          <p:nvPr/>
        </p:nvSpPr>
        <p:spPr>
          <a:xfrm>
            <a:off x="502920" y="5669280"/>
            <a:ext cx="11155680" cy="777240"/>
          </a:xfrm>
          <a:prstGeom prst="roundRect">
            <a:avLst>
              <a:gd name="adj" fmla="val 9412"/>
            </a:avLst>
          </a:prstGeom>
          <a:solidFill>
            <a:srgbClr val="0B1F3A"/>
          </a:solidFill>
          <a:ln/>
          <a:effectLst>
            <a:outerShdw blurRad="228600" dist="50800" dir="5400000" algn="bl" rotWithShape="0">
              <a:srgbClr val="0A1828">
                <a:alpha val="8000"/>
              </a:srgbClr>
            </a:outerShdw>
          </a:effectLst>
        </p:spPr>
      </p:sp>
      <p:sp>
        <p:nvSpPr>
          <p:cNvPr id="52" name="Text 50"/>
          <p:cNvSpPr/>
          <p:nvPr/>
        </p:nvSpPr>
        <p:spPr>
          <a:xfrm>
            <a:off x="777240" y="5742432"/>
            <a:ext cx="2286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МЕТОД РЕШЕНИЯ</a:t>
            </a:r>
            <a:endParaRPr lang="en-US" sz="1000" dirty="0"/>
          </a:p>
        </p:txBody>
      </p:sp>
      <p:sp>
        <p:nvSpPr>
          <p:cNvPr id="53" name="Text 51"/>
          <p:cNvSpPr/>
          <p:nvPr/>
        </p:nvSpPr>
        <p:spPr>
          <a:xfrm>
            <a:off x="777240" y="5989320"/>
            <a:ext cx="10698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C# · .NET Framework 4.0 · COM-Word · REST-Gemini · WinAPI · Direct2D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Архитектура приложения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МЕТОДЫ И ТЕХНОЛОГИИ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05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4096512" y="1353312"/>
            <a:ext cx="7808976" cy="5340096"/>
          </a:xfrm>
          <a:prstGeom prst="roundRect">
            <a:avLst>
              <a:gd name="adj" fmla="val 1370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pic>
        <p:nvPicPr>
          <p:cNvPr id="8" name="Image 0" descr="C:\Users\Admin\Desktop\Autoformat — копия (8) — копия\_claude_files\real_caps\F4_clean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76095" y="1417320"/>
            <a:ext cx="7249809" cy="52120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160520" y="6702552"/>
            <a:ext cx="7680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Рисунок 1 — Структурная схема приложения (9 уровней, 94 файла)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502920" y="1417320"/>
            <a:ext cx="3474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СЛОЁВ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502920" y="1691640"/>
            <a:ext cx="3474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Изоляция подсистем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502920" y="2185416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13" name="Text 10"/>
          <p:cNvSpPr/>
          <p:nvPr/>
        </p:nvSpPr>
        <p:spPr>
          <a:xfrm>
            <a:off x="685800" y="2148840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Entry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2651760" y="2148840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 файл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502920" y="2468880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16" name="Text 13"/>
          <p:cNvSpPr/>
          <p:nvPr/>
        </p:nvSpPr>
        <p:spPr>
          <a:xfrm>
            <a:off x="685800" y="2432304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2651760" y="2432304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502920" y="2752344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19" name="Text 16"/>
          <p:cNvSpPr/>
          <p:nvPr/>
        </p:nvSpPr>
        <p:spPr>
          <a:xfrm>
            <a:off x="685800" y="2715768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UI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2651760" y="2715768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40 файлов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502920" y="3035808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22" name="Text 19"/>
          <p:cNvSpPr/>
          <p:nvPr/>
        </p:nvSpPr>
        <p:spPr>
          <a:xfrm>
            <a:off x="685800" y="2999232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Integration</a:t>
            </a:r>
            <a:endParaRPr lang="en-US" sz="1200" dirty="0"/>
          </a:p>
        </p:txBody>
      </p:sp>
      <p:sp>
        <p:nvSpPr>
          <p:cNvPr id="23" name="Text 20"/>
          <p:cNvSpPr/>
          <p:nvPr/>
        </p:nvSpPr>
        <p:spPr>
          <a:xfrm>
            <a:off x="2651760" y="2999232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24" name="Shape 21"/>
          <p:cNvSpPr/>
          <p:nvPr/>
        </p:nvSpPr>
        <p:spPr>
          <a:xfrm>
            <a:off x="502920" y="3319272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25" name="Text 22"/>
          <p:cNvSpPr/>
          <p:nvPr/>
        </p:nvSpPr>
        <p:spPr>
          <a:xfrm>
            <a:off x="685800" y="3282696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Effects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2651760" y="3282696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27" name="Shape 24"/>
          <p:cNvSpPr/>
          <p:nvPr/>
        </p:nvSpPr>
        <p:spPr>
          <a:xfrm>
            <a:off x="502920" y="3602736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28" name="Text 25"/>
          <p:cNvSpPr/>
          <p:nvPr/>
        </p:nvSpPr>
        <p:spPr>
          <a:xfrm>
            <a:off x="685800" y="3566160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Helpers</a:t>
            </a:r>
            <a:endParaRPr lang="en-US" sz="1200" dirty="0"/>
          </a:p>
        </p:txBody>
      </p:sp>
      <p:sp>
        <p:nvSpPr>
          <p:cNvPr id="29" name="Text 26"/>
          <p:cNvSpPr/>
          <p:nvPr/>
        </p:nvSpPr>
        <p:spPr>
          <a:xfrm>
            <a:off x="2651760" y="3566160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16 файлов</a:t>
            </a:r>
            <a:endParaRPr lang="en-US" sz="1000" dirty="0"/>
          </a:p>
        </p:txBody>
      </p:sp>
      <p:sp>
        <p:nvSpPr>
          <p:cNvPr id="30" name="Shape 27"/>
          <p:cNvSpPr/>
          <p:nvPr/>
        </p:nvSpPr>
        <p:spPr>
          <a:xfrm>
            <a:off x="502920" y="3886200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31" name="Text 28"/>
          <p:cNvSpPr/>
          <p:nvPr/>
        </p:nvSpPr>
        <p:spPr>
          <a:xfrm>
            <a:off x="685800" y="3849624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Native</a:t>
            </a:r>
            <a:endParaRPr lang="en-US" sz="1200" dirty="0"/>
          </a:p>
        </p:txBody>
      </p:sp>
      <p:sp>
        <p:nvSpPr>
          <p:cNvPr id="32" name="Text 29"/>
          <p:cNvSpPr/>
          <p:nvPr/>
        </p:nvSpPr>
        <p:spPr>
          <a:xfrm>
            <a:off x="2651760" y="3849624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33" name="Shape 30"/>
          <p:cNvSpPr/>
          <p:nvPr/>
        </p:nvSpPr>
        <p:spPr>
          <a:xfrm>
            <a:off x="502920" y="4169664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34" name="Text 31"/>
          <p:cNvSpPr/>
          <p:nvPr/>
        </p:nvSpPr>
        <p:spPr>
          <a:xfrm>
            <a:off x="685800" y="4133088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Detection</a:t>
            </a:r>
            <a:endParaRPr lang="en-US" sz="1200" dirty="0"/>
          </a:p>
        </p:txBody>
      </p:sp>
      <p:sp>
        <p:nvSpPr>
          <p:cNvPr id="35" name="Text 32"/>
          <p:cNvSpPr/>
          <p:nvPr/>
        </p:nvSpPr>
        <p:spPr>
          <a:xfrm>
            <a:off x="2651760" y="4133088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36" name="Shape 33"/>
          <p:cNvSpPr/>
          <p:nvPr/>
        </p:nvSpPr>
        <p:spPr>
          <a:xfrm>
            <a:off x="502920" y="4453128"/>
            <a:ext cx="109728" cy="182880"/>
          </a:xfrm>
          <a:prstGeom prst="rect">
            <a:avLst/>
          </a:prstGeom>
          <a:solidFill>
            <a:srgbClr val="1E5A8A"/>
          </a:solidFill>
          <a:ln/>
        </p:spPr>
      </p:sp>
      <p:sp>
        <p:nvSpPr>
          <p:cNvPr id="37" name="Text 34"/>
          <p:cNvSpPr/>
          <p:nvPr/>
        </p:nvSpPr>
        <p:spPr>
          <a:xfrm>
            <a:off x="685800" y="4416552"/>
            <a:ext cx="1920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Recording</a:t>
            </a:r>
            <a:endParaRPr lang="en-US" sz="1200" dirty="0"/>
          </a:p>
        </p:txBody>
      </p:sp>
      <p:sp>
        <p:nvSpPr>
          <p:cNvPr id="38" name="Text 35"/>
          <p:cNvSpPr/>
          <p:nvPr/>
        </p:nvSpPr>
        <p:spPr>
          <a:xfrm>
            <a:off x="2651760" y="4416552"/>
            <a:ext cx="1280160" cy="256032"/>
          </a:xfrm>
          <a:prstGeom prst="rect">
            <a:avLst/>
          </a:prstGeom>
          <a:noFill/>
          <a:ln/>
        </p:spPr>
        <p:txBody>
          <a:bodyPr wrap="non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3 файла</a:t>
            </a:r>
            <a:endParaRPr lang="en-US" sz="1000" dirty="0"/>
          </a:p>
        </p:txBody>
      </p:sp>
      <p:sp>
        <p:nvSpPr>
          <p:cNvPr id="39" name="Shape 36"/>
          <p:cNvSpPr/>
          <p:nvPr/>
        </p:nvSpPr>
        <p:spPr>
          <a:xfrm>
            <a:off x="502920" y="4846320"/>
            <a:ext cx="3474720" cy="1463040"/>
          </a:xfrm>
          <a:prstGeom prst="roundRect">
            <a:avLst>
              <a:gd name="adj" fmla="val 5000"/>
            </a:avLst>
          </a:prstGeom>
          <a:solidFill>
            <a:srgbClr val="0B1F3A"/>
          </a:solidFill>
          <a:ln/>
        </p:spPr>
      </p:sp>
      <p:sp>
        <p:nvSpPr>
          <p:cNvPr id="40" name="Text 37"/>
          <p:cNvSpPr/>
          <p:nvPr/>
        </p:nvSpPr>
        <p:spPr>
          <a:xfrm>
            <a:off x="502920" y="4937760"/>
            <a:ext cx="118872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94</a:t>
            </a:r>
            <a:endParaRPr lang="en-US" sz="6000" dirty="0"/>
          </a:p>
        </p:txBody>
      </p:sp>
      <p:sp>
        <p:nvSpPr>
          <p:cNvPr id="41" name="Text 38"/>
          <p:cNvSpPr/>
          <p:nvPr/>
        </p:nvSpPr>
        <p:spPr>
          <a:xfrm>
            <a:off x="1691640" y="5029200"/>
            <a:ext cx="2194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файла кода</a:t>
            </a:r>
            <a:endParaRPr lang="en-US" sz="1300" dirty="0"/>
          </a:p>
        </p:txBody>
      </p:sp>
      <p:sp>
        <p:nvSpPr>
          <p:cNvPr id="42" name="Text 39"/>
          <p:cNvSpPr/>
          <p:nvPr/>
        </p:nvSpPr>
        <p:spPr>
          <a:xfrm>
            <a:off x="1691640" y="5394960"/>
            <a:ext cx="219456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33 000+ строк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C# · .NET 4.0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Результаты: редактор аннотаций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РЕЗУЛЬТАТЫ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06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502920" y="1417320"/>
            <a:ext cx="53035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Аппаратное ускорение через Direct2D и DirectWrite. Полный набор инструментов разметки в одном окне.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502920" y="2148840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02920" y="2148840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148840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Прямоугольник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1737360" y="2148840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ЛКМ-drag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640080" y="2496312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HighlightRect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640080" y="2788920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Полупрозрачная подсветка области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3218688" y="2148840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3218688" y="2148840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16" name="Text 14"/>
          <p:cNvSpPr/>
          <p:nvPr/>
        </p:nvSpPr>
        <p:spPr>
          <a:xfrm>
            <a:off x="3355848" y="2148840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Стрелка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453128" y="2148840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ПКМ-drag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3355848" y="2496312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ArrowAnnotation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3355848" y="2788920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Стрелка по кубической кривой Безье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502920" y="3493008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502920" y="3493008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22" name="Text 20"/>
          <p:cNvSpPr/>
          <p:nvPr/>
        </p:nvSpPr>
        <p:spPr>
          <a:xfrm>
            <a:off x="640080" y="3493008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Нумерация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1737360" y="3493008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СКМ-click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640080" y="3840480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NumberMarker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640080" y="4133088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Автоинкремент маркеров 1, 2, 3...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3218688" y="3493008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3218688" y="3493008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28" name="Text 26"/>
          <p:cNvSpPr/>
          <p:nvPr/>
        </p:nvSpPr>
        <p:spPr>
          <a:xfrm>
            <a:off x="3355848" y="3493008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Текстовый блок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4453128" y="3493008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Двойной клик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3355848" y="3840480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TextBlock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3355848" y="4133088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Многострочный текст с тенью и 3D</a:t>
            </a:r>
            <a:endParaRPr lang="en-US" sz="1100" dirty="0"/>
          </a:p>
        </p:txBody>
      </p:sp>
      <p:sp>
        <p:nvSpPr>
          <p:cNvPr id="32" name="Shape 30"/>
          <p:cNvSpPr/>
          <p:nvPr/>
        </p:nvSpPr>
        <p:spPr>
          <a:xfrm>
            <a:off x="502920" y="4837176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502920" y="4837176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34" name="Text 32"/>
          <p:cNvSpPr/>
          <p:nvPr/>
        </p:nvSpPr>
        <p:spPr>
          <a:xfrm>
            <a:off x="640080" y="4837176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Комментарий</a:t>
            </a:r>
            <a:endParaRPr lang="en-US" sz="1200" dirty="0"/>
          </a:p>
        </p:txBody>
      </p:sp>
      <p:sp>
        <p:nvSpPr>
          <p:cNvPr id="35" name="Text 33"/>
          <p:cNvSpPr/>
          <p:nvPr/>
        </p:nvSpPr>
        <p:spPr>
          <a:xfrm>
            <a:off x="1737360" y="4837176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ЛКМ долго</a:t>
            </a:r>
            <a:endParaRPr lang="en-US" sz="900" dirty="0"/>
          </a:p>
        </p:txBody>
      </p:sp>
      <p:sp>
        <p:nvSpPr>
          <p:cNvPr id="36" name="Text 34"/>
          <p:cNvSpPr/>
          <p:nvPr/>
        </p:nvSpPr>
        <p:spPr>
          <a:xfrm>
            <a:off x="640080" y="5184648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CommentBubble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640080" y="5477256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Облачко-выноска с автоподбором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3218688" y="4837176"/>
            <a:ext cx="260604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9" name="Shape 37"/>
          <p:cNvSpPr/>
          <p:nvPr/>
        </p:nvSpPr>
        <p:spPr>
          <a:xfrm>
            <a:off x="3218688" y="4837176"/>
            <a:ext cx="2606040" cy="292608"/>
          </a:xfrm>
          <a:prstGeom prst="rect">
            <a:avLst/>
          </a:prstGeom>
          <a:solidFill>
            <a:srgbClr val="12325A"/>
          </a:solidFill>
          <a:ln/>
        </p:spPr>
      </p:sp>
      <p:sp>
        <p:nvSpPr>
          <p:cNvPr id="40" name="Text 38"/>
          <p:cNvSpPr/>
          <p:nvPr/>
        </p:nvSpPr>
        <p:spPr>
          <a:xfrm>
            <a:off x="3355848" y="4837176"/>
            <a:ext cx="23317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Отмена действия</a:t>
            </a:r>
            <a:endParaRPr lang="en-US" sz="1200" dirty="0"/>
          </a:p>
        </p:txBody>
      </p:sp>
      <p:sp>
        <p:nvSpPr>
          <p:cNvPr id="41" name="Text 39"/>
          <p:cNvSpPr/>
          <p:nvPr/>
        </p:nvSpPr>
        <p:spPr>
          <a:xfrm>
            <a:off x="4453128" y="4837176"/>
            <a:ext cx="128016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FF7A3D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Ctrl+Z</a:t>
            </a:r>
            <a:endParaRPr lang="en-US" sz="900" dirty="0"/>
          </a:p>
        </p:txBody>
      </p:sp>
      <p:sp>
        <p:nvSpPr>
          <p:cNvPr id="42" name="Text 40"/>
          <p:cNvSpPr/>
          <p:nvPr/>
        </p:nvSpPr>
        <p:spPr>
          <a:xfrm>
            <a:off x="3355848" y="5184648"/>
            <a:ext cx="2331720" cy="246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5A8A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UndoAction</a:t>
            </a:r>
            <a:endParaRPr lang="en-US" sz="1000" dirty="0"/>
          </a:p>
        </p:txBody>
      </p:sp>
      <p:sp>
        <p:nvSpPr>
          <p:cNvPr id="43" name="Text 41"/>
          <p:cNvSpPr/>
          <p:nvPr/>
        </p:nvSpPr>
        <p:spPr>
          <a:xfrm>
            <a:off x="3355848" y="5477256"/>
            <a:ext cx="2331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Полный undo/redo стек действий</a:t>
            </a:r>
            <a:endParaRPr lang="en-US" sz="1100" dirty="0"/>
          </a:p>
        </p:txBody>
      </p:sp>
      <p:sp>
        <p:nvSpPr>
          <p:cNvPr id="44" name="Shape 42"/>
          <p:cNvSpPr/>
          <p:nvPr/>
        </p:nvSpPr>
        <p:spPr>
          <a:xfrm>
            <a:off x="6016752" y="1444752"/>
            <a:ext cx="5888736" cy="3258842"/>
          </a:xfrm>
          <a:prstGeom prst="roundRect">
            <a:avLst>
              <a:gd name="adj" fmla="val 2245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pic>
        <p:nvPicPr>
          <p:cNvPr id="45" name="Image 0" descr="C:\Users\Admin\Desktop\Autoformat — копия (8) — копия\_claude_files\real_caps\F13_annota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760" y="1508760"/>
            <a:ext cx="5760720" cy="3130826"/>
          </a:xfrm>
          <a:prstGeom prst="rect">
            <a:avLst/>
          </a:prstGeom>
        </p:spPr>
      </p:pic>
      <p:sp>
        <p:nvSpPr>
          <p:cNvPr id="46" name="Text 43"/>
          <p:cNvSpPr/>
          <p:nvPr/>
        </p:nvSpPr>
        <p:spPr>
          <a:xfrm>
            <a:off x="5989320" y="4731026"/>
            <a:ext cx="5943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Окно редактора с применёнными аннотациями</a:t>
            </a:r>
            <a:endParaRPr lang="en-US" sz="1000" dirty="0"/>
          </a:p>
        </p:txBody>
      </p:sp>
      <p:sp>
        <p:nvSpPr>
          <p:cNvPr id="47" name="Shape 44"/>
          <p:cNvSpPr/>
          <p:nvPr/>
        </p:nvSpPr>
        <p:spPr>
          <a:xfrm>
            <a:off x="6035040" y="5051066"/>
            <a:ext cx="5852160" cy="1280160"/>
          </a:xfrm>
          <a:prstGeom prst="roundRect">
            <a:avLst>
              <a:gd name="adj" fmla="val 5714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48" name="Text 45"/>
          <p:cNvSpPr/>
          <p:nvPr/>
        </p:nvSpPr>
        <p:spPr>
          <a:xfrm>
            <a:off x="6172200" y="5124218"/>
            <a:ext cx="55778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ТЕХНИЧЕСКИЕ ОСОБЕННОСТИ</a:t>
            </a:r>
            <a:endParaRPr lang="en-US" sz="1000" dirty="0"/>
          </a:p>
        </p:txBody>
      </p:sp>
      <p:sp>
        <p:nvSpPr>
          <p:cNvPr id="49" name="Text 46"/>
          <p:cNvSpPr/>
          <p:nvPr/>
        </p:nvSpPr>
        <p:spPr>
          <a:xfrm>
            <a:off x="6217920" y="541682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Direct2D / DirectWrite — аппаратный рендеринг</a:t>
            </a:r>
            <a:endParaRPr lang="en-US" sz="1000" dirty="0"/>
          </a:p>
        </p:txBody>
      </p:sp>
      <p:sp>
        <p:nvSpPr>
          <p:cNvPr id="50" name="Text 47"/>
          <p:cNvSpPr/>
          <p:nvPr/>
        </p:nvSpPr>
        <p:spPr>
          <a:xfrm>
            <a:off x="9006840" y="541682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Резервный путь GDI+ для старых ОС</a:t>
            </a:r>
            <a:endParaRPr lang="en-US" sz="1000" dirty="0"/>
          </a:p>
        </p:txBody>
      </p:sp>
      <p:sp>
        <p:nvSpPr>
          <p:cNvPr id="51" name="Text 48"/>
          <p:cNvSpPr/>
          <p:nvPr/>
        </p:nvSpPr>
        <p:spPr>
          <a:xfrm>
            <a:off x="6217920" y="569114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Канва AnnotationCanvas с буферизацией</a:t>
            </a:r>
            <a:endParaRPr lang="en-US" sz="1000" dirty="0"/>
          </a:p>
        </p:txBody>
      </p:sp>
      <p:sp>
        <p:nvSpPr>
          <p:cNvPr id="52" name="Text 49"/>
          <p:cNvSpPr/>
          <p:nvPr/>
        </p:nvSpPr>
        <p:spPr>
          <a:xfrm>
            <a:off x="9006840" y="569114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Кривые Безье для стрелок (Bezier3)</a:t>
            </a:r>
            <a:endParaRPr lang="en-US" sz="1000" dirty="0"/>
          </a:p>
        </p:txBody>
      </p:sp>
      <p:sp>
        <p:nvSpPr>
          <p:cNvPr id="53" name="Text 50"/>
          <p:cNvSpPr/>
          <p:nvPr/>
        </p:nvSpPr>
        <p:spPr>
          <a:xfrm>
            <a:off x="6217920" y="596546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Тени и 3D-эффекты на тексте</a:t>
            </a:r>
            <a:endParaRPr lang="en-US" sz="1000" dirty="0"/>
          </a:p>
        </p:txBody>
      </p:sp>
      <p:sp>
        <p:nvSpPr>
          <p:cNvPr id="54" name="Text 51"/>
          <p:cNvSpPr/>
          <p:nvPr/>
        </p:nvSpPr>
        <p:spPr>
          <a:xfrm>
            <a:off x="9006840" y="5965466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▸ Полный undo/redo стек действий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Результаты: интерфейс приложения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РЕЗУЛЬТАТЫ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07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4370832" y="1353312"/>
            <a:ext cx="7534656" cy="5340096"/>
          </a:xfrm>
          <a:prstGeom prst="roundRect">
            <a:avLst>
              <a:gd name="adj" fmla="val 1370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pic>
        <p:nvPicPr>
          <p:cNvPr id="8" name="Image 0" descr="C:\Users\Admin\Desktop\Autoformat — копия (8) — копия\_claude_files\real_caps\F5_clean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65509" y="1417320"/>
            <a:ext cx="7145301" cy="52120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434840" y="6702552"/>
            <a:ext cx="7406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Рисунок 5 — Схема навигации пользовательского интерфейса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502920" y="1417320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 ФОРМ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502920" y="1691640"/>
            <a:ext cx="3657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B1F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Многооконный интерфейс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502920" y="2194560"/>
            <a:ext cx="169164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94360" y="2240280"/>
            <a:ext cx="15087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594360" y="2743200"/>
            <a:ext cx="1508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форм / диалогов</a:t>
            </a:r>
            <a:endParaRPr lang="en-US" sz="900" dirty="0"/>
          </a:p>
        </p:txBody>
      </p:sp>
      <p:sp>
        <p:nvSpPr>
          <p:cNvPr id="15" name="Shape 12"/>
          <p:cNvSpPr/>
          <p:nvPr/>
        </p:nvSpPr>
        <p:spPr>
          <a:xfrm>
            <a:off x="2286000" y="2194560"/>
            <a:ext cx="169164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2377440" y="2240280"/>
            <a:ext cx="15087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2600" dirty="0"/>
          </a:p>
        </p:txBody>
      </p:sp>
      <p:sp>
        <p:nvSpPr>
          <p:cNvPr id="17" name="Text 14"/>
          <p:cNvSpPr/>
          <p:nvPr/>
        </p:nvSpPr>
        <p:spPr>
          <a:xfrm>
            <a:off x="2377440" y="2743200"/>
            <a:ext cx="1508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partial EditorForm</a:t>
            </a:r>
            <a:endParaRPr lang="en-US" sz="900" dirty="0"/>
          </a:p>
        </p:txBody>
      </p:sp>
      <p:sp>
        <p:nvSpPr>
          <p:cNvPr id="18" name="Shape 15"/>
          <p:cNvSpPr/>
          <p:nvPr/>
        </p:nvSpPr>
        <p:spPr>
          <a:xfrm>
            <a:off x="502920" y="3154680"/>
            <a:ext cx="169164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94360" y="3200400"/>
            <a:ext cx="15087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2600" dirty="0"/>
          </a:p>
        </p:txBody>
      </p:sp>
      <p:sp>
        <p:nvSpPr>
          <p:cNvPr id="20" name="Text 17"/>
          <p:cNvSpPr/>
          <p:nvPr/>
        </p:nvSpPr>
        <p:spPr>
          <a:xfrm>
            <a:off x="594360" y="3703320"/>
            <a:ext cx="1508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partial AudioPlayer</a:t>
            </a:r>
            <a:endParaRPr lang="en-US" sz="900" dirty="0"/>
          </a:p>
        </p:txBody>
      </p:sp>
      <p:sp>
        <p:nvSpPr>
          <p:cNvPr id="21" name="Shape 18"/>
          <p:cNvSpPr/>
          <p:nvPr/>
        </p:nvSpPr>
        <p:spPr>
          <a:xfrm>
            <a:off x="2286000" y="3154680"/>
            <a:ext cx="1691640" cy="868680"/>
          </a:xfrm>
          <a:prstGeom prst="roundRect">
            <a:avLst>
              <a:gd name="adj" fmla="val 842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2377440" y="3200400"/>
            <a:ext cx="15087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2600" dirty="0"/>
          </a:p>
        </p:txBody>
      </p:sp>
      <p:sp>
        <p:nvSpPr>
          <p:cNvPr id="23" name="Text 20"/>
          <p:cNvSpPr/>
          <p:nvPr/>
        </p:nvSpPr>
        <p:spPr>
          <a:xfrm>
            <a:off x="2377440" y="3703320"/>
            <a:ext cx="15087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user-controls</a:t>
            </a:r>
            <a:endParaRPr lang="en-US" sz="900" dirty="0"/>
          </a:p>
        </p:txBody>
      </p:sp>
      <p:sp>
        <p:nvSpPr>
          <p:cNvPr id="24" name="Shape 21"/>
          <p:cNvSpPr/>
          <p:nvPr/>
        </p:nvSpPr>
        <p:spPr>
          <a:xfrm>
            <a:off x="502920" y="4297680"/>
            <a:ext cx="3657600" cy="2331720"/>
          </a:xfrm>
          <a:prstGeom prst="roundRect">
            <a:avLst>
              <a:gd name="adj" fmla="val 3137"/>
            </a:avLst>
          </a:prstGeom>
          <a:solidFill>
            <a:srgbClr val="0B1F3A"/>
          </a:solidFill>
          <a:ln/>
        </p:spPr>
      </p:sp>
      <p:sp>
        <p:nvSpPr>
          <p:cNvPr id="25" name="Text 22"/>
          <p:cNvSpPr/>
          <p:nvPr/>
        </p:nvSpPr>
        <p:spPr>
          <a:xfrm>
            <a:off x="685800" y="4407408"/>
            <a:ext cx="33832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ГОРЯЧИЕ КЛАВИШИ</a:t>
            </a:r>
            <a:endParaRPr lang="en-US" sz="1000" dirty="0"/>
          </a:p>
        </p:txBody>
      </p:sp>
      <p:sp>
        <p:nvSpPr>
          <p:cNvPr id="26" name="Shape 23"/>
          <p:cNvSpPr/>
          <p:nvPr/>
        </p:nvSpPr>
        <p:spPr>
          <a:xfrm>
            <a:off x="685800" y="4754880"/>
            <a:ext cx="1417320" cy="274320"/>
          </a:xfrm>
          <a:prstGeom prst="roundRect">
            <a:avLst>
              <a:gd name="adj" fmla="val 13333"/>
            </a:avLst>
          </a:prstGeom>
          <a:solidFill>
            <a:srgbClr val="12325A"/>
          </a:solidFill>
          <a:ln w="6350">
            <a:solidFill>
              <a:srgbClr val="4FB3D9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85800" y="4754880"/>
            <a:ext cx="1417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Alt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2194560" y="4754880"/>
            <a:ext cx="1828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захват</a:t>
            </a:r>
            <a:endParaRPr lang="en-US" sz="1100" dirty="0"/>
          </a:p>
        </p:txBody>
      </p:sp>
      <p:sp>
        <p:nvSpPr>
          <p:cNvPr id="29" name="Shape 26"/>
          <p:cNvSpPr/>
          <p:nvPr/>
        </p:nvSpPr>
        <p:spPr>
          <a:xfrm>
            <a:off x="685800" y="5111496"/>
            <a:ext cx="1417320" cy="274320"/>
          </a:xfrm>
          <a:prstGeom prst="roundRect">
            <a:avLst>
              <a:gd name="adj" fmla="val 13333"/>
            </a:avLst>
          </a:prstGeom>
          <a:solidFill>
            <a:srgbClr val="12325A"/>
          </a:solidFill>
          <a:ln w="6350">
            <a:solidFill>
              <a:srgbClr val="4FB3D9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685800" y="5111496"/>
            <a:ext cx="1417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Ctrl+Space</a:t>
            </a:r>
            <a:endParaRPr lang="en-US" sz="1100" dirty="0"/>
          </a:p>
        </p:txBody>
      </p:sp>
      <p:sp>
        <p:nvSpPr>
          <p:cNvPr id="31" name="Text 28"/>
          <p:cNvSpPr/>
          <p:nvPr/>
        </p:nvSpPr>
        <p:spPr>
          <a:xfrm>
            <a:off x="2194560" y="5111496"/>
            <a:ext cx="1828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Quick AI</a:t>
            </a:r>
            <a:endParaRPr lang="en-US" sz="1100" dirty="0"/>
          </a:p>
        </p:txBody>
      </p:sp>
      <p:sp>
        <p:nvSpPr>
          <p:cNvPr id="32" name="Shape 29"/>
          <p:cNvSpPr/>
          <p:nvPr/>
        </p:nvSpPr>
        <p:spPr>
          <a:xfrm>
            <a:off x="685800" y="5468112"/>
            <a:ext cx="1417320" cy="274320"/>
          </a:xfrm>
          <a:prstGeom prst="roundRect">
            <a:avLst>
              <a:gd name="adj" fmla="val 13333"/>
            </a:avLst>
          </a:prstGeom>
          <a:solidFill>
            <a:srgbClr val="12325A"/>
          </a:solidFill>
          <a:ln w="6350">
            <a:solidFill>
              <a:srgbClr val="4FB3D9"/>
            </a:solidFill>
            <a:prstDash val="solid"/>
          </a:ln>
        </p:spPr>
      </p:sp>
      <p:sp>
        <p:nvSpPr>
          <p:cNvPr id="33" name="Text 30"/>
          <p:cNvSpPr/>
          <p:nvPr/>
        </p:nvSpPr>
        <p:spPr>
          <a:xfrm>
            <a:off x="685800" y="5468112"/>
            <a:ext cx="1417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Space hold</a:t>
            </a:r>
            <a:endParaRPr lang="en-US" sz="1100" dirty="0"/>
          </a:p>
        </p:txBody>
      </p:sp>
      <p:sp>
        <p:nvSpPr>
          <p:cNvPr id="34" name="Text 31"/>
          <p:cNvSpPr/>
          <p:nvPr/>
        </p:nvSpPr>
        <p:spPr>
          <a:xfrm>
            <a:off x="2194560" y="5468112"/>
            <a:ext cx="1828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панель Word</a:t>
            </a:r>
            <a:endParaRPr lang="en-US" sz="1100" dirty="0"/>
          </a:p>
        </p:txBody>
      </p:sp>
      <p:sp>
        <p:nvSpPr>
          <p:cNvPr id="35" name="Shape 32"/>
          <p:cNvSpPr/>
          <p:nvPr/>
        </p:nvSpPr>
        <p:spPr>
          <a:xfrm>
            <a:off x="685800" y="5824728"/>
            <a:ext cx="1417320" cy="274320"/>
          </a:xfrm>
          <a:prstGeom prst="roundRect">
            <a:avLst>
              <a:gd name="adj" fmla="val 13333"/>
            </a:avLst>
          </a:prstGeom>
          <a:solidFill>
            <a:srgbClr val="12325A"/>
          </a:solidFill>
          <a:ln w="6350">
            <a:solidFill>
              <a:srgbClr val="4FB3D9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685800" y="5824728"/>
            <a:ext cx="1417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Ctrl+Z</a:t>
            </a:r>
            <a:endParaRPr lang="en-US" sz="1100" dirty="0"/>
          </a:p>
        </p:txBody>
      </p:sp>
      <p:sp>
        <p:nvSpPr>
          <p:cNvPr id="37" name="Text 34"/>
          <p:cNvSpPr/>
          <p:nvPr/>
        </p:nvSpPr>
        <p:spPr>
          <a:xfrm>
            <a:off x="2194560" y="5824728"/>
            <a:ext cx="1828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отмена</a:t>
            </a:r>
            <a:endParaRPr lang="en-US" sz="1100" dirty="0"/>
          </a:p>
        </p:txBody>
      </p:sp>
      <p:sp>
        <p:nvSpPr>
          <p:cNvPr id="38" name="Shape 35"/>
          <p:cNvSpPr/>
          <p:nvPr/>
        </p:nvSpPr>
        <p:spPr>
          <a:xfrm>
            <a:off x="685800" y="6181344"/>
            <a:ext cx="1417320" cy="274320"/>
          </a:xfrm>
          <a:prstGeom prst="roundRect">
            <a:avLst>
              <a:gd name="adj" fmla="val 13333"/>
            </a:avLst>
          </a:prstGeom>
          <a:solidFill>
            <a:srgbClr val="12325A"/>
          </a:solidFill>
          <a:ln w="6350">
            <a:solidFill>
              <a:srgbClr val="4FB3D9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685800" y="6181344"/>
            <a:ext cx="1417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FB3D9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Esc</a:t>
            </a:r>
            <a:endParaRPr lang="en-US" sz="1100" dirty="0"/>
          </a:p>
        </p:txBody>
      </p:sp>
      <p:sp>
        <p:nvSpPr>
          <p:cNvPr id="40" name="Text 37"/>
          <p:cNvSpPr/>
          <p:nvPr/>
        </p:nvSpPr>
        <p:spPr>
          <a:xfrm>
            <a:off x="2194560" y="6181344"/>
            <a:ext cx="1828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выход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4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11480"/>
            <a:ext cx="11277295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A18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Демонстрация работы программы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2920" y="118872"/>
            <a:ext cx="7315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ВИДЕООБЗОР И РЕЗУЛЬТАТЫ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10728655" y="6400800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b="1" kern="0" spc="200" dirty="0">
                <a:solidFill>
                  <a:srgbClr val="94A3B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08 / 09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5760" y="640080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WindowCapture · AutoformatGemini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438912" y="1353312"/>
            <a:ext cx="5614416" cy="3210263"/>
          </a:xfrm>
          <a:prstGeom prst="roundRect">
            <a:avLst>
              <a:gd name="adj" fmla="val 2279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502920" y="4572719"/>
            <a:ext cx="54864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Видеообзор готового продукта · около 2 минут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502920" y="4911047"/>
            <a:ext cx="5486400" cy="914400"/>
          </a:xfrm>
          <a:prstGeom prst="roundRect">
            <a:avLst>
              <a:gd name="adj" fmla="val 8000"/>
            </a:avLst>
          </a:prstGeom>
          <a:solidFill>
            <a:srgbClr val="0B1F3A"/>
          </a:solidFill>
          <a:ln/>
        </p:spPr>
      </p:sp>
      <p:sp>
        <p:nvSpPr>
          <p:cNvPr id="11" name="Shape 8"/>
          <p:cNvSpPr/>
          <p:nvPr/>
        </p:nvSpPr>
        <p:spPr>
          <a:xfrm>
            <a:off x="640080" y="5093927"/>
            <a:ext cx="548640" cy="548640"/>
          </a:xfrm>
          <a:prstGeom prst="ellipse">
            <a:avLst/>
          </a:prstGeom>
          <a:solidFill>
            <a:srgbClr val="FF7A3D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5066495"/>
            <a:ext cx="548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▶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325880" y="5002487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ВИДЕООБЗОР · 2 МИНУТЫ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1325880" y="5322527"/>
            <a:ext cx="4572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  →  выделение  →  Gemini  →  Word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263640" y="141732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ХАРАКТЕРИСТИКИ ПРОДУКТА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6263640" y="178308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400800" y="192024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0,9</a:t>
            </a:r>
            <a:endParaRPr lang="en-US" sz="3000" dirty="0"/>
          </a:p>
        </p:txBody>
      </p:sp>
      <p:sp>
        <p:nvSpPr>
          <p:cNvPr id="18" name="Text 15"/>
          <p:cNvSpPr/>
          <p:nvPr/>
        </p:nvSpPr>
        <p:spPr>
          <a:xfrm>
            <a:off x="7840980" y="201168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МБ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6400800" y="265176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20" name="Text 17"/>
          <p:cNvSpPr/>
          <p:nvPr/>
        </p:nvSpPr>
        <p:spPr>
          <a:xfrm>
            <a:off x="6400800" y="274320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размер исполняемого файла</a:t>
            </a:r>
            <a:endParaRPr lang="en-US" sz="1100" dirty="0"/>
          </a:p>
        </p:txBody>
      </p:sp>
      <p:sp>
        <p:nvSpPr>
          <p:cNvPr id="21" name="Shape 18"/>
          <p:cNvSpPr/>
          <p:nvPr/>
        </p:nvSpPr>
        <p:spPr>
          <a:xfrm>
            <a:off x="9075420" y="178308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2" name="Text 19"/>
          <p:cNvSpPr/>
          <p:nvPr/>
        </p:nvSpPr>
        <p:spPr>
          <a:xfrm>
            <a:off x="9212580" y="192024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&lt;100</a:t>
            </a:r>
            <a:endParaRPr lang="en-US" sz="3000" dirty="0"/>
          </a:p>
        </p:txBody>
      </p:sp>
      <p:sp>
        <p:nvSpPr>
          <p:cNvPr id="23" name="Text 20"/>
          <p:cNvSpPr/>
          <p:nvPr/>
        </p:nvSpPr>
        <p:spPr>
          <a:xfrm>
            <a:off x="10652760" y="201168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мс</a:t>
            </a:r>
            <a:endParaRPr lang="en-US" sz="1300" dirty="0"/>
          </a:p>
        </p:txBody>
      </p:sp>
      <p:sp>
        <p:nvSpPr>
          <p:cNvPr id="24" name="Shape 21"/>
          <p:cNvSpPr/>
          <p:nvPr/>
        </p:nvSpPr>
        <p:spPr>
          <a:xfrm>
            <a:off x="9212580" y="265176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25" name="Text 22"/>
          <p:cNvSpPr/>
          <p:nvPr/>
        </p:nvSpPr>
        <p:spPr>
          <a:xfrm>
            <a:off x="9212580" y="274320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время отклика захвата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6263640" y="333756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27" name="Text 24"/>
          <p:cNvSpPr/>
          <p:nvPr/>
        </p:nvSpPr>
        <p:spPr>
          <a:xfrm>
            <a:off x="6400800" y="347472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1,5-3</a:t>
            </a:r>
            <a:endParaRPr lang="en-US" sz="3000" dirty="0"/>
          </a:p>
        </p:txBody>
      </p:sp>
      <p:sp>
        <p:nvSpPr>
          <p:cNvPr id="28" name="Text 25"/>
          <p:cNvSpPr/>
          <p:nvPr/>
        </p:nvSpPr>
        <p:spPr>
          <a:xfrm>
            <a:off x="7840980" y="356616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</a:t>
            </a:r>
            <a:endParaRPr lang="en-US" sz="1300" dirty="0"/>
          </a:p>
        </p:txBody>
      </p:sp>
      <p:sp>
        <p:nvSpPr>
          <p:cNvPr id="29" name="Shape 26"/>
          <p:cNvSpPr/>
          <p:nvPr/>
        </p:nvSpPr>
        <p:spPr>
          <a:xfrm>
            <a:off x="6400800" y="420624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30" name="Text 27"/>
          <p:cNvSpPr/>
          <p:nvPr/>
        </p:nvSpPr>
        <p:spPr>
          <a:xfrm>
            <a:off x="6400800" y="429768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генерация описания Gemini</a:t>
            </a:r>
            <a:endParaRPr lang="en-US" sz="1100" dirty="0"/>
          </a:p>
        </p:txBody>
      </p:sp>
      <p:sp>
        <p:nvSpPr>
          <p:cNvPr id="31" name="Shape 28"/>
          <p:cNvSpPr/>
          <p:nvPr/>
        </p:nvSpPr>
        <p:spPr>
          <a:xfrm>
            <a:off x="9075420" y="333756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2" name="Text 29"/>
          <p:cNvSpPr/>
          <p:nvPr/>
        </p:nvSpPr>
        <p:spPr>
          <a:xfrm>
            <a:off x="9212580" y="347472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~200</a:t>
            </a:r>
            <a:endParaRPr lang="en-US" sz="3000" dirty="0"/>
          </a:p>
        </p:txBody>
      </p:sp>
      <p:sp>
        <p:nvSpPr>
          <p:cNvPr id="33" name="Text 30"/>
          <p:cNvSpPr/>
          <p:nvPr/>
        </p:nvSpPr>
        <p:spPr>
          <a:xfrm>
            <a:off x="10652760" y="356616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мс</a:t>
            </a:r>
            <a:endParaRPr lang="en-US" sz="1300" dirty="0"/>
          </a:p>
        </p:txBody>
      </p:sp>
      <p:sp>
        <p:nvSpPr>
          <p:cNvPr id="34" name="Shape 31"/>
          <p:cNvSpPr/>
          <p:nvPr/>
        </p:nvSpPr>
        <p:spPr>
          <a:xfrm>
            <a:off x="9212580" y="420624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35" name="Text 32"/>
          <p:cNvSpPr/>
          <p:nvPr/>
        </p:nvSpPr>
        <p:spPr>
          <a:xfrm>
            <a:off x="9212580" y="429768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вставка в Microsoft Word</a:t>
            </a:r>
            <a:endParaRPr lang="en-US" sz="1100" dirty="0"/>
          </a:p>
        </p:txBody>
      </p:sp>
      <p:sp>
        <p:nvSpPr>
          <p:cNvPr id="36" name="Shape 33"/>
          <p:cNvSpPr/>
          <p:nvPr/>
        </p:nvSpPr>
        <p:spPr>
          <a:xfrm>
            <a:off x="6263640" y="489204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37" name="Text 34"/>
          <p:cNvSpPr/>
          <p:nvPr/>
        </p:nvSpPr>
        <p:spPr>
          <a:xfrm>
            <a:off x="6400800" y="502920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33000+</a:t>
            </a:r>
            <a:endParaRPr lang="en-US" sz="3000" dirty="0"/>
          </a:p>
        </p:txBody>
      </p:sp>
      <p:sp>
        <p:nvSpPr>
          <p:cNvPr id="38" name="Text 35"/>
          <p:cNvSpPr/>
          <p:nvPr/>
        </p:nvSpPr>
        <p:spPr>
          <a:xfrm>
            <a:off x="7840980" y="512064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строк</a:t>
            </a:r>
            <a:endParaRPr lang="en-US" sz="1300" dirty="0"/>
          </a:p>
        </p:txBody>
      </p:sp>
      <p:sp>
        <p:nvSpPr>
          <p:cNvPr id="39" name="Shape 36"/>
          <p:cNvSpPr/>
          <p:nvPr/>
        </p:nvSpPr>
        <p:spPr>
          <a:xfrm>
            <a:off x="6400800" y="576072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40" name="Text 37"/>
          <p:cNvSpPr/>
          <p:nvPr/>
        </p:nvSpPr>
        <p:spPr>
          <a:xfrm>
            <a:off x="6400800" y="585216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исходного кода на C#</a:t>
            </a:r>
            <a:endParaRPr lang="en-US" sz="1100" dirty="0"/>
          </a:p>
        </p:txBody>
      </p:sp>
      <p:sp>
        <p:nvSpPr>
          <p:cNvPr id="41" name="Shape 38"/>
          <p:cNvSpPr/>
          <p:nvPr/>
        </p:nvSpPr>
        <p:spPr>
          <a:xfrm>
            <a:off x="9075420" y="4892040"/>
            <a:ext cx="267462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6350">
            <a:solidFill>
              <a:srgbClr val="E2E8F0"/>
            </a:solidFill>
            <a:prstDash val="solid"/>
          </a:ln>
          <a:effectLst>
            <a:outerShdw blurRad="152400" dist="25400" dir="5400000" algn="bl" rotWithShape="0">
              <a:srgbClr val="0A1828">
                <a:alpha val="10000"/>
              </a:srgbClr>
            </a:outerShdw>
          </a:effectLst>
        </p:spPr>
      </p:sp>
      <p:sp>
        <p:nvSpPr>
          <p:cNvPr id="42" name="Text 39"/>
          <p:cNvSpPr/>
          <p:nvPr/>
        </p:nvSpPr>
        <p:spPr>
          <a:xfrm>
            <a:off x="9212580" y="5029200"/>
            <a:ext cx="2400300" cy="685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dirty="0">
                <a:solidFill>
                  <a:srgbClr val="1E5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94</a:t>
            </a:r>
            <a:endParaRPr lang="en-US" sz="3000" dirty="0"/>
          </a:p>
        </p:txBody>
      </p:sp>
      <p:sp>
        <p:nvSpPr>
          <p:cNvPr id="43" name="Text 40"/>
          <p:cNvSpPr/>
          <p:nvPr/>
        </p:nvSpPr>
        <p:spPr>
          <a:xfrm>
            <a:off x="10652760" y="5120640"/>
            <a:ext cx="914400" cy="365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файла</a:t>
            </a:r>
            <a:endParaRPr lang="en-US" sz="1300" dirty="0"/>
          </a:p>
        </p:txBody>
      </p:sp>
      <p:sp>
        <p:nvSpPr>
          <p:cNvPr id="44" name="Shape 41"/>
          <p:cNvSpPr/>
          <p:nvPr/>
        </p:nvSpPr>
        <p:spPr>
          <a:xfrm>
            <a:off x="9212580" y="5760720"/>
            <a:ext cx="365760" cy="36576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45" name="Text 42"/>
          <p:cNvSpPr/>
          <p:nvPr/>
        </p:nvSpPr>
        <p:spPr>
          <a:xfrm>
            <a:off x="9212580" y="5852160"/>
            <a:ext cx="24003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9 архитектурных слоях</a:t>
            </a:r>
            <a:endParaRPr lang="en-US" sz="1100" dirty="0"/>
          </a:p>
        </p:txBody>
      </p:sp>
      <p:pic>
        <p:nvPicPr>
          <p:cNvPr id="8" name="Видеообзор">
            <a:hlinkClick r:id="" action="ppaction://media"/>
            <a:extLst>
              <a:ext uri="{FF2B5EF4-FFF2-40B4-BE49-F238E27FC236}">
                <a16:creationId xmlns:a16="http://schemas.microsoft.com/office/drawing/2014/main" id="{9F05B5BE-6409-D851-A0A2-A22088D26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895" y="1298448"/>
            <a:ext cx="5659433" cy="3274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B1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19695" y="-2743200"/>
            <a:ext cx="7315200" cy="7315200"/>
          </a:xfrm>
          <a:prstGeom prst="ellipse">
            <a:avLst/>
          </a:prstGeom>
          <a:solidFill>
            <a:srgbClr val="1E5A8A">
              <a:alpha val="3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2743200" y="4114800"/>
            <a:ext cx="5486400" cy="5486400"/>
          </a:xfrm>
          <a:prstGeom prst="ellipse">
            <a:avLst/>
          </a:prstGeom>
          <a:solidFill>
            <a:srgbClr val="12325A"/>
          </a:solidFill>
          <a:ln/>
        </p:spPr>
      </p:sp>
      <p:sp>
        <p:nvSpPr>
          <p:cNvPr id="4" name="Shape 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FF7A3D"/>
          </a:solidFill>
          <a:ln/>
        </p:spPr>
      </p:sp>
      <p:sp>
        <p:nvSpPr>
          <p:cNvPr id="5" name="Text 3"/>
          <p:cNvSpPr/>
          <p:nvPr/>
        </p:nvSpPr>
        <p:spPr>
          <a:xfrm>
            <a:off x="731520" y="594360"/>
            <a:ext cx="10972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7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ЗАКЛЮЧЕНИЕ · ИТОГИ ПРОЕКТА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731520" y="960120"/>
            <a:ext cx="548640" cy="0"/>
          </a:xfrm>
          <a:prstGeom prst="line">
            <a:avLst/>
          </a:prstGeom>
          <a:noFill/>
          <a:ln w="38100">
            <a:solidFill>
              <a:srgbClr val="FF7A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31520" y="1143000"/>
            <a:ext cx="109728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Цель достигнута</a:t>
            </a:r>
            <a:endParaRPr lang="en-US" sz="6000" dirty="0"/>
          </a:p>
        </p:txBody>
      </p:sp>
      <p:sp>
        <p:nvSpPr>
          <p:cNvPr id="8" name="Text 6"/>
          <p:cNvSpPr/>
          <p:nvPr/>
        </p:nvSpPr>
        <p:spPr>
          <a:xfrm>
            <a:off x="731520" y="2240280"/>
            <a:ext cx="10972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i="1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 7 задач выполнены, приложение готово к эксплуатации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31520" y="2971800"/>
            <a:ext cx="3657600" cy="2103120"/>
          </a:xfrm>
          <a:prstGeom prst="roundRect">
            <a:avLst>
              <a:gd name="adj" fmla="val 4348"/>
            </a:avLst>
          </a:prstGeom>
          <a:solidFill>
            <a:srgbClr val="12325A"/>
          </a:solidFill>
          <a:ln w="12700">
            <a:solidFill>
              <a:srgbClr val="1E5A8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14400" y="3154680"/>
            <a:ext cx="3291840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56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94</a:t>
            </a:r>
            <a:endParaRPr lang="en-US" sz="5600" dirty="0"/>
          </a:p>
        </p:txBody>
      </p:sp>
      <p:sp>
        <p:nvSpPr>
          <p:cNvPr id="11" name="Text 9"/>
          <p:cNvSpPr/>
          <p:nvPr/>
        </p:nvSpPr>
        <p:spPr>
          <a:xfrm>
            <a:off x="914400" y="4023360"/>
            <a:ext cx="3291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ФАЙЛА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914400" y="4343400"/>
            <a:ext cx="457200" cy="0"/>
          </a:xfrm>
          <a:prstGeom prst="line">
            <a:avLst/>
          </a:prstGeom>
          <a:noFill/>
          <a:ln w="25400">
            <a:solidFill>
              <a:srgbClr val="FF7A3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14400" y="4389120"/>
            <a:ext cx="32918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приложение покрывает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все 7 поставленных задач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 анализа до тестирования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498848" y="2971800"/>
            <a:ext cx="3657600" cy="2103120"/>
          </a:xfrm>
          <a:prstGeom prst="roundRect">
            <a:avLst>
              <a:gd name="adj" fmla="val 4348"/>
            </a:avLst>
          </a:prstGeom>
          <a:solidFill>
            <a:srgbClr val="12325A"/>
          </a:solidFill>
          <a:ln w="12700">
            <a:solidFill>
              <a:srgbClr val="1E5A8A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681728" y="3154680"/>
            <a:ext cx="3291840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56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33К+</a:t>
            </a:r>
            <a:endParaRPr lang="en-US" sz="5600" dirty="0"/>
          </a:p>
        </p:txBody>
      </p:sp>
      <p:sp>
        <p:nvSpPr>
          <p:cNvPr id="16" name="Text 14"/>
          <p:cNvSpPr/>
          <p:nvPr/>
        </p:nvSpPr>
        <p:spPr>
          <a:xfrm>
            <a:off x="4681728" y="4023360"/>
            <a:ext cx="3291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СТРОК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681728" y="4343400"/>
            <a:ext cx="457200" cy="0"/>
          </a:xfrm>
          <a:prstGeom prst="line">
            <a:avLst/>
          </a:prstGeom>
          <a:noFill/>
          <a:ln w="25400">
            <a:solidFill>
              <a:srgbClr val="FF7A3D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681728" y="4389120"/>
            <a:ext cx="32918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исходного кода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C# / .NET Framework 4.0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78+ try-catch защит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8266176" y="2971800"/>
            <a:ext cx="3657600" cy="2103120"/>
          </a:xfrm>
          <a:prstGeom prst="roundRect">
            <a:avLst>
              <a:gd name="adj" fmla="val 4348"/>
            </a:avLst>
          </a:prstGeom>
          <a:solidFill>
            <a:srgbClr val="12325A"/>
          </a:solidFill>
          <a:ln w="12700">
            <a:solidFill>
              <a:srgbClr val="1E5A8A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449056" y="3154680"/>
            <a:ext cx="3291840" cy="868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5600" b="1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5600" dirty="0"/>
          </a:p>
        </p:txBody>
      </p:sp>
      <p:sp>
        <p:nvSpPr>
          <p:cNvPr id="21" name="Text 19"/>
          <p:cNvSpPr/>
          <p:nvPr/>
        </p:nvSpPr>
        <p:spPr>
          <a:xfrm>
            <a:off x="8449056" y="4023360"/>
            <a:ext cx="3291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4FB3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ИНТЕГРАЦИИ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8449056" y="4343400"/>
            <a:ext cx="457200" cy="0"/>
          </a:xfrm>
          <a:prstGeom prst="line">
            <a:avLst/>
          </a:prstGeom>
          <a:noFill/>
          <a:ln w="25400">
            <a:solidFill>
              <a:srgbClr val="FF7A3D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8449056" y="4389120"/>
            <a:ext cx="32918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Direct2D · COM-Word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Gemini REST · Media Foundation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записи видео</a:t>
            </a:r>
            <a:endParaRPr lang="en-US" sz="1100" dirty="0"/>
          </a:p>
        </p:txBody>
      </p:sp>
      <p:sp>
        <p:nvSpPr>
          <p:cNvPr id="24" name="Text 22"/>
          <p:cNvSpPr/>
          <p:nvPr/>
        </p:nvSpPr>
        <p:spPr>
          <a:xfrm>
            <a:off x="731520" y="5349240"/>
            <a:ext cx="45720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FF7A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ПЕРСПЕКТИВЫ РАЗВИТИЯ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731520" y="5669280"/>
            <a:ext cx="10698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E2E8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 GPT-4o и Anthropic Claude · OCR-распознавание · Облачная синхронизация · Совместное редактирование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731520" y="6126480"/>
            <a:ext cx="109728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kern="0" spc="5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СПАСИБО ЗА ВНИМАНИЕ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731520" y="644652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Готов ответить на ваши вопросы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784</Words>
  <Application>Microsoft Office PowerPoint</Application>
  <PresentationFormat>Широкоэкранный</PresentationFormat>
  <Paragraphs>275</Paragraphs>
  <Slides>9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Consolas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ВКР - WindowCapture</dc:title>
  <dc:subject>PptxGenJS Presentation</dc:subject>
  <dc:creator>PptxGenJS</dc:creator>
  <cp:lastModifiedBy>Admin</cp:lastModifiedBy>
  <cp:revision>4</cp:revision>
  <dcterms:created xsi:type="dcterms:W3CDTF">2026-05-13T18:59:11Z</dcterms:created>
  <dcterms:modified xsi:type="dcterms:W3CDTF">2026-06-01T07:28:47Z</dcterms:modified>
</cp:coreProperties>
</file>